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10052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01"/>
    <a:srgbClr val="F5B659"/>
    <a:srgbClr val="F5AB59"/>
    <a:srgbClr val="FEB634"/>
    <a:srgbClr val="FFA833"/>
    <a:srgbClr val="FFFFFF"/>
    <a:srgbClr val="A3DCFF"/>
    <a:srgbClr val="F74825"/>
    <a:srgbClr val="F14F23"/>
    <a:srgbClr val="F25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349" autoAdjust="0"/>
  </p:normalViewPr>
  <p:slideViewPr>
    <p:cSldViewPr>
      <p:cViewPr>
        <p:scale>
          <a:sx n="75" d="100"/>
          <a:sy n="75" d="100"/>
        </p:scale>
        <p:origin x="-1968" y="144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77B3D-E1FB-4A85-A325-89646231EBDE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4075" y="754063"/>
            <a:ext cx="2609850" cy="3768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5200"/>
            <a:ext cx="5486400" cy="4522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4722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54722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27D36-361C-41A3-8DEB-195DABBAB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91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27D36-361C-41A3-8DEB-195DABBAB4C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FAD5A-6894-45E8-A025-CB0F189BE186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7D3D4-061F-4859-91A1-93D03C77AE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0kanal.ru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ctc-kuzbass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inpolitova.m\AppData\Local\Microsoft\Windows\Temporary Internet Files\Content.Outlook\N001FIZ9\ФИНАНСОВЫЙ ЭКСПЕРТ.jpg"/>
          <p:cNvPicPr>
            <a:picLocks noChangeAspect="1" noChangeArrowheads="1"/>
          </p:cNvPicPr>
          <p:nvPr/>
        </p:nvPicPr>
        <p:blipFill>
          <a:blip r:embed="rId3" cstate="print"/>
          <a:srcRect l="587" t="23269" r="727" b="-19020"/>
          <a:stretch>
            <a:fillRect/>
          </a:stretch>
        </p:blipFill>
        <p:spPr bwMode="auto">
          <a:xfrm>
            <a:off x="0" y="0"/>
            <a:ext cx="6858000" cy="248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6634" y="3414698"/>
            <a:ext cx="67413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>
              <a:lnSpc>
                <a:spcPct val="90000"/>
              </a:lnSpc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ГП КО ГТРК «Кузбасс» - это Губернский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</a:rPr>
              <a:t>медиахолдинг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, имеющий возможности размещения любых ваших РИМ на следующих площадках:</a:t>
            </a:r>
          </a:p>
          <a:p>
            <a:pPr marL="85725" lvl="0" indent="-85725">
              <a:lnSpc>
                <a:spcPct val="90000"/>
              </a:lnSpc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10 канал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»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Федеральный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партнер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</a:rPr>
              <a:t>Рен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 ТВ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), вещание  по югу Кузбасса;</a:t>
            </a:r>
          </a:p>
          <a:p>
            <a:pPr marL="85725" lvl="0" indent="-85725">
              <a:lnSpc>
                <a:spcPct val="90000"/>
              </a:lnSpc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СТС - Кузбасс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», «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Кузбасс 24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»  (Губернский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телевизионный и радиовещательный канал «Кузбасс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»),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вещание  на весь Кузбасс;</a:t>
            </a:r>
          </a:p>
          <a:p>
            <a:pPr marL="85725" lvl="0" indent="-85725">
              <a:lnSpc>
                <a:spcPct val="90000"/>
              </a:lnSpc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Радиостанция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«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Кузбасс FM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» (зона вещания – весь Кузбасс);</a:t>
            </a:r>
          </a:p>
          <a:p>
            <a:pPr marL="85725" lvl="0" indent="-85725">
              <a:lnSpc>
                <a:spcPct val="90000"/>
              </a:lnSpc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Радиостанция «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Милицейская волна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» (Радиоканал «Наше время в Новокузнецке»),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вещание – юг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Кузбасса.</a:t>
            </a:r>
          </a:p>
          <a:p>
            <a:pPr marL="85725" lvl="0" indent="-85725">
              <a:lnSpc>
                <a:spcPct val="90000"/>
              </a:lnSpc>
            </a:pPr>
            <a:r>
              <a:rPr lang="ru-RU" sz="1200" dirty="0" smtClean="0"/>
              <a:t>  Возможность </a:t>
            </a:r>
            <a:r>
              <a:rPr lang="ru-RU" sz="1200" dirty="0"/>
              <a:t>покрытия губернских  телеканалов «СТС - Кузбасс», “Кузбасс 24” и «10 канала» обеспечивает охват аудитории около  3 миллионов  человек ежесуточно.</a:t>
            </a:r>
            <a:endParaRPr lang="ru-RU" sz="1100" dirty="0">
              <a:ea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995" y="5097016"/>
            <a:ext cx="6496009" cy="1477328"/>
          </a:xfrm>
          <a:prstGeom prst="rect">
            <a:avLst/>
          </a:prstGeom>
          <a:noFill/>
          <a:effectLst>
            <a:outerShdw blurRad="38100" dist="12700" dir="5400000" sx="1000" sy="1000" algn="t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ru-RU" sz="11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</a:rPr>
              <a:t>Хронометраж 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1 программы 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sym typeface="Symbol"/>
              </a:rPr>
              <a:t> </a:t>
            </a: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до </a:t>
            </a: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</a:rPr>
              <a:t>8 минут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1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</a:rPr>
              <a:t>Программа выходит 2 раза в месяц  на «СТС –Кузбасс» и «Кузбасс 24». 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</a:rPr>
              <a:t>Время выхода-премьера 19:50 (ВТ), повторы: 14:35 (СР), 09:10 (ЧТ).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</a:rPr>
              <a:t>Повтор программы 2 раза в месяц на «10 канале»: премьера 18:50 (ЧТ), повтор 12:20 (ПТ).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</a:rPr>
              <a:t>На радиостанции «Милицейская  волна»: ВТ,ЧТ 7:30 и 13:00, СБ 07:30, ВС 17:00.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</a:rPr>
              <a:t>На радиостанции «Кузбасс</a:t>
            </a:r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</a:rPr>
              <a:t> FM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</a:rPr>
              <a:t>»: ВТ (2 раза).</a:t>
            </a:r>
          </a:p>
          <a:p>
            <a:pPr>
              <a:lnSpc>
                <a:spcPct val="90000"/>
              </a:lnSpc>
            </a:pPr>
            <a:endParaRPr lang="ru-RU" sz="11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ru-RU" sz="1350" dirty="0" smtClean="0">
              <a:solidFill>
                <a:srgbClr val="F74825"/>
              </a:solidFill>
              <a:sym typeface="Symbol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0" y="1322619"/>
            <a:ext cx="6858001" cy="1188368"/>
            <a:chOff x="0" y="1604392"/>
            <a:chExt cx="6858001" cy="118836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0" y="1604392"/>
              <a:ext cx="6858000" cy="792088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0" y="1691258"/>
              <a:ext cx="6858000" cy="849238"/>
            </a:xfrm>
            <a:prstGeom prst="rect">
              <a:avLst/>
            </a:prstGeom>
            <a:solidFill>
              <a:srgbClr val="FFFF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0" y="1772879"/>
              <a:ext cx="6858000" cy="886619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2162076" y="1765176"/>
              <a:ext cx="2436862" cy="548558"/>
              <a:chOff x="2204864" y="1784648"/>
              <a:chExt cx="2436862" cy="548558"/>
            </a:xfrm>
            <a:effectLst>
              <a:reflection blurRad="6350" stA="50000" endA="300" endPos="55000" dir="5400000" sy="-100000" algn="bl" rotWithShape="0"/>
            </a:effectLst>
          </p:grpSpPr>
          <p:pic>
            <p:nvPicPr>
              <p:cNvPr id="1026" name="Рисунок 3" descr="C:\Lan\_____ЛОГО\ЛОГО_КРУГ_2017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4864" y="1784648"/>
                <a:ext cx="535905" cy="532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" name="Рисунок 2" descr="C:\Users\inpolitova.m\Desktop\РАБОТА\ЛОГОТИПЫ\logo-color-wide_1080i_1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90" t="23888" r="7922" b="30984"/>
              <a:stretch>
                <a:fillRect/>
              </a:stretch>
            </p:blipFill>
            <p:spPr bwMode="auto">
              <a:xfrm>
                <a:off x="3849638" y="1792351"/>
                <a:ext cx="792088" cy="48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0" name="Picture 6" descr="C:\Lan\_____ЛОГО\10-канал лого big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140968" y="1824944"/>
                <a:ext cx="432048" cy="508262"/>
              </a:xfrm>
              <a:prstGeom prst="rect">
                <a:avLst/>
              </a:prstGeom>
              <a:noFill/>
            </p:spPr>
          </p:pic>
        </p:grpSp>
        <p:sp>
          <p:nvSpPr>
            <p:cNvPr id="24" name="Прямоугольник 23"/>
            <p:cNvSpPr/>
            <p:nvPr/>
          </p:nvSpPr>
          <p:spPr>
            <a:xfrm>
              <a:off x="1" y="2303909"/>
              <a:ext cx="6858000" cy="488851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0" y="2102753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err="1" smtClean="0">
                <a:solidFill>
                  <a:schemeClr val="tx2">
                    <a:lumMod val="50000"/>
                  </a:schemeClr>
                </a:solidFill>
              </a:rPr>
              <a:t>Уважаемый_____</a:t>
            </a:r>
            <a:r>
              <a:rPr lang="en-US" sz="1600" u="sng" dirty="0" smtClean="0">
                <a:solidFill>
                  <a:schemeClr val="tx2">
                    <a:lumMod val="50000"/>
                  </a:schemeClr>
                </a:solidFill>
              </a:rPr>
              <a:t>______________________</a:t>
            </a:r>
            <a:r>
              <a:rPr lang="ru-RU" sz="1600" u="sng" dirty="0" smtClean="0">
                <a:solidFill>
                  <a:schemeClr val="tx2">
                    <a:lumMod val="50000"/>
                  </a:schemeClr>
                </a:solidFill>
              </a:rPr>
              <a:t>___________</a:t>
            </a:r>
            <a:endParaRPr lang="ru-RU" sz="16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4276" y="2510987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Предлагаем Вам стать партнерами 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программы «ФИНАНСОВЫЙ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ЭКСПЕРТ», которую</a:t>
            </a:r>
          </a:p>
          <a:p>
            <a:pPr>
              <a:lnSpc>
                <a:spcPct val="90000"/>
              </a:lnSpc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ГПКО ГТРК «Кузбасс» при поддержке Управления по ценным бумагам и страховому рынку Администрации Кемеровской области запускает в эфире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</a:rPr>
              <a:t>губернск</a:t>
            </a:r>
            <a:r>
              <a:rPr lang="en-US" sz="1200" b="1" dirty="0" err="1" smtClean="0">
                <a:solidFill>
                  <a:schemeClr val="tx2">
                    <a:lumMod val="50000"/>
                  </a:schemeClr>
                </a:solidFill>
              </a:rPr>
              <a:t>их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 телеканал</a:t>
            </a:r>
            <a:r>
              <a:rPr lang="en-US" sz="1200" b="1" dirty="0" err="1" smtClean="0">
                <a:solidFill>
                  <a:schemeClr val="tx2">
                    <a:lumMod val="50000"/>
                  </a:schemeClr>
                </a:solidFill>
              </a:rPr>
              <a:t>ов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 «СТС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Кузбасс», «</a:t>
            </a:r>
            <a:r>
              <a:rPr lang="en-US" sz="1200" b="1" dirty="0" err="1" smtClean="0">
                <a:solidFill>
                  <a:schemeClr val="tx2">
                    <a:lumMod val="50000"/>
                  </a:schemeClr>
                </a:solidFill>
              </a:rPr>
              <a:t>Кузбасс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</a:rPr>
              <a:t> 24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» и «10 канал» , цель которой  - повысить финансовую  грамотность жителей Кузбасса. 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05085"/>
              </p:ext>
            </p:extLst>
          </p:nvPr>
        </p:nvGraphicFramePr>
        <p:xfrm>
          <a:off x="180996" y="6393160"/>
          <a:ext cx="6272340" cy="2729765"/>
        </p:xfrm>
        <a:graphic>
          <a:graphicData uri="http://schemas.openxmlformats.org/drawingml/2006/table">
            <a:tbl>
              <a:tblPr firstRow="1" firstCol="1" bandRow="1"/>
              <a:tblGrid>
                <a:gridCol w="928460"/>
                <a:gridCol w="3744416"/>
                <a:gridCol w="792088"/>
                <a:gridCol w="807376"/>
              </a:tblGrid>
              <a:tr h="398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Услуга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8" marR="60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Информация 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8" marR="60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800" b="1" dirty="0" err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вых</a:t>
                      </a:r>
                      <a:r>
                        <a:rPr lang="ru-RU" sz="8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./ </a:t>
                      </a:r>
                      <a:r>
                        <a:rPr lang="ru-RU" sz="800" b="1" dirty="0" err="1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прогр</a:t>
                      </a:r>
                      <a:r>
                        <a:rPr lang="ru-RU" sz="8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8" marR="60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Цена/руб./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программа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8" marR="60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Генеральный спонсор проекта 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8" marR="60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943634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Анонсы </a:t>
                      </a:r>
                      <a:r>
                        <a:rPr lang="ru-RU" sz="800" b="1" dirty="0">
                          <a:solidFill>
                            <a:srgbClr val="943634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программы на СТС-Кузбасс (ПТ, СБ, </a:t>
                      </a:r>
                      <a:r>
                        <a:rPr lang="ru-RU" sz="800" b="1" dirty="0" smtClean="0">
                          <a:solidFill>
                            <a:srgbClr val="943634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ВС</a:t>
                      </a:r>
                      <a:r>
                        <a:rPr lang="ru-RU" sz="800" b="1" dirty="0">
                          <a:solidFill>
                            <a:srgbClr val="943634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800" b="1" dirty="0" smtClean="0">
                          <a:solidFill>
                            <a:srgbClr val="943634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ПН),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943634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На «10 канале» (СБ,ВС,ПН,СР)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 представление  Ген. спонсора (до 5 сек.) в конце анонса + ролик 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 15 сек.) в конце 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анонса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(1/утро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 2/день, 1/вечер).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943634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Анонсы программы на Кузбасс ФМ (ПТ,СБ, ВС, ПН, СР)</a:t>
                      </a:r>
                      <a:r>
                        <a:rPr lang="ru-RU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: представление 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Ген. спонсора </a:t>
                      </a:r>
                      <a:r>
                        <a:rPr lang="ru-RU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(до 5 сек.) в конце анонса + ролик 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(до 15 сек.) в конце анонса (2/утро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 2/день, 2/вечер</a:t>
                      </a:r>
                      <a:r>
                        <a:rPr lang="ru-RU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).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8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Рекламные позиции в  </a:t>
                      </a:r>
                      <a:r>
                        <a:rPr lang="ru-RU" sz="800" b="1" dirty="0" smtClean="0">
                          <a:solidFill>
                            <a:srgbClr val="8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программе на «СТС-Кузбасс» и «10 канал»</a:t>
                      </a:r>
                      <a:r>
                        <a:rPr lang="ru-RU" sz="800" b="1" baseline="0" dirty="0" smtClean="0">
                          <a:solidFill>
                            <a:srgbClr val="8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на «Милицейской волне и на «Кузбасс </a:t>
                      </a:r>
                      <a:r>
                        <a:rPr lang="en-US" sz="800" b="1" baseline="0" dirty="0" smtClean="0">
                          <a:solidFill>
                            <a:srgbClr val="8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FM</a:t>
                      </a:r>
                      <a:r>
                        <a:rPr lang="ru-RU" sz="800" b="1" baseline="0" dirty="0" smtClean="0">
                          <a:solidFill>
                            <a:srgbClr val="8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800" b="1" dirty="0" smtClean="0">
                          <a:solidFill>
                            <a:srgbClr val="8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Озвученная статичная заставка ген. спонсора  (до 5 сек.) в начале проекта и в конце + ролик 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 15 сек.)   в ближайшем рекламном блоке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Возможно участие вашего представителя в программе.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Размещение программы на  сайтах: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hlinkClick r:id="rId7"/>
                        </a:rPr>
                        <a:t>ctc-kuzbass.ru</a:t>
                      </a:r>
                      <a:r>
                        <a:rPr lang="en-US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и</a:t>
                      </a:r>
                      <a:r>
                        <a:rPr lang="en-US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hlinkClick r:id="rId8"/>
                        </a:rPr>
                        <a:t>www.10kanal.ru</a:t>
                      </a:r>
                      <a:endParaRPr lang="en-US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8" marR="60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 </a:t>
                      </a:r>
                      <a:r>
                        <a:rPr lang="ru-RU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анонса на ТВ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 </a:t>
                      </a:r>
                      <a:r>
                        <a:rPr lang="ru-RU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РВ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+5 раз в </a:t>
                      </a:r>
                      <a:r>
                        <a:rPr lang="ru-RU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программе на ТВ 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 раз на</a:t>
                      </a:r>
                      <a:r>
                        <a:rPr lang="ru-RU" sz="800" b="1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РВ.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8" marR="60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45 000 руб.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98" marR="60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0996" y="9129464"/>
            <a:ext cx="649600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/>
              <a:t>Мы рады предложить Вам наш опыт и</a:t>
            </a:r>
            <a:endParaRPr lang="ru-RU" sz="1050" dirty="0"/>
          </a:p>
          <a:p>
            <a:pPr algn="ctr"/>
            <a:r>
              <a:rPr lang="ru-RU" sz="1050" b="1" dirty="0"/>
              <a:t>уникальные возможности рекламы для развития Вашего бизнеса.</a:t>
            </a:r>
          </a:p>
          <a:p>
            <a:pPr algn="ctr"/>
            <a:r>
              <a:rPr lang="ru-RU" sz="1050" b="1" dirty="0"/>
              <a:t> Наши телефоны: (3843) 705-605, (3842) 545-511.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506</Words>
  <Application>Microsoft Office PowerPoint</Application>
  <PresentationFormat>Лист A4 (210x297 мм)</PresentationFormat>
  <Paragraphs>40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blinova.a</dc:creator>
  <cp:lastModifiedBy>Инполитова Марина И.</cp:lastModifiedBy>
  <cp:revision>390</cp:revision>
  <dcterms:created xsi:type="dcterms:W3CDTF">2014-01-15T06:02:36Z</dcterms:created>
  <dcterms:modified xsi:type="dcterms:W3CDTF">2019-05-14T04:40:25Z</dcterms:modified>
</cp:coreProperties>
</file>